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14" r:id="rId6"/>
    <p:sldMasterId id="2147493627" r:id="rId7"/>
    <p:sldMasterId id="2147493640" r:id="rId8"/>
    <p:sldMasterId id="2147493654" r:id="rId9"/>
  </p:sldMasterIdLst>
  <p:notesMasterIdLst>
    <p:notesMasterId r:id="rId121"/>
  </p:notesMasterIdLst>
  <p:handoutMasterIdLst>
    <p:handoutMasterId r:id="rId122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1001" r:id="rId19"/>
    <p:sldId id="899" r:id="rId20"/>
    <p:sldId id="895" r:id="rId21"/>
    <p:sldId id="1010" r:id="rId22"/>
    <p:sldId id="421" r:id="rId23"/>
    <p:sldId id="1011" r:id="rId24"/>
    <p:sldId id="900" r:id="rId25"/>
    <p:sldId id="1012" r:id="rId26"/>
    <p:sldId id="1013" r:id="rId27"/>
    <p:sldId id="1014" r:id="rId28"/>
    <p:sldId id="1015" r:id="rId29"/>
    <p:sldId id="901" r:id="rId30"/>
    <p:sldId id="902" r:id="rId31"/>
    <p:sldId id="903" r:id="rId32"/>
    <p:sldId id="1016" r:id="rId33"/>
    <p:sldId id="1017" r:id="rId34"/>
    <p:sldId id="904" r:id="rId35"/>
    <p:sldId id="905" r:id="rId36"/>
    <p:sldId id="909" r:id="rId37"/>
    <p:sldId id="908" r:id="rId38"/>
    <p:sldId id="910" r:id="rId39"/>
    <p:sldId id="1018" r:id="rId40"/>
    <p:sldId id="1019" r:id="rId41"/>
    <p:sldId id="1020" r:id="rId42"/>
    <p:sldId id="1021" r:id="rId43"/>
    <p:sldId id="1023" r:id="rId44"/>
    <p:sldId id="1024" r:id="rId45"/>
    <p:sldId id="1025" r:id="rId46"/>
    <p:sldId id="1026" r:id="rId47"/>
    <p:sldId id="1022" r:id="rId48"/>
    <p:sldId id="961" r:id="rId49"/>
    <p:sldId id="1027" r:id="rId50"/>
    <p:sldId id="998" r:id="rId51"/>
    <p:sldId id="993" r:id="rId52"/>
    <p:sldId id="978" r:id="rId53"/>
    <p:sldId id="936" r:id="rId54"/>
    <p:sldId id="937" r:id="rId55"/>
    <p:sldId id="938" r:id="rId56"/>
    <p:sldId id="940" r:id="rId57"/>
    <p:sldId id="941" r:id="rId58"/>
    <p:sldId id="939" r:id="rId59"/>
    <p:sldId id="942" r:id="rId60"/>
    <p:sldId id="943" r:id="rId61"/>
    <p:sldId id="944" r:id="rId62"/>
    <p:sldId id="859" r:id="rId63"/>
    <p:sldId id="860" r:id="rId64"/>
    <p:sldId id="945" r:id="rId65"/>
    <p:sldId id="973" r:id="rId66"/>
    <p:sldId id="954" r:id="rId67"/>
    <p:sldId id="963" r:id="rId68"/>
    <p:sldId id="955" r:id="rId69"/>
    <p:sldId id="956" r:id="rId70"/>
    <p:sldId id="957" r:id="rId71"/>
    <p:sldId id="958" r:id="rId72"/>
    <p:sldId id="959" r:id="rId73"/>
    <p:sldId id="960" r:id="rId74"/>
    <p:sldId id="962" r:id="rId75"/>
    <p:sldId id="964" r:id="rId76"/>
    <p:sldId id="965" r:id="rId77"/>
    <p:sldId id="966" r:id="rId78"/>
    <p:sldId id="967" r:id="rId79"/>
    <p:sldId id="968" r:id="rId80"/>
    <p:sldId id="969" r:id="rId81"/>
    <p:sldId id="970" r:id="rId82"/>
    <p:sldId id="971" r:id="rId83"/>
    <p:sldId id="972" r:id="rId84"/>
    <p:sldId id="922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62" r:id="rId106"/>
    <p:sldId id="363" r:id="rId107"/>
    <p:sldId id="388" r:id="rId108"/>
    <p:sldId id="389" r:id="rId109"/>
    <p:sldId id="390" r:id="rId110"/>
    <p:sldId id="391" r:id="rId111"/>
    <p:sldId id="392" r:id="rId112"/>
    <p:sldId id="393" r:id="rId113"/>
    <p:sldId id="394" r:id="rId114"/>
    <p:sldId id="395" r:id="rId115"/>
    <p:sldId id="396" r:id="rId116"/>
    <p:sldId id="974" r:id="rId117"/>
    <p:sldId id="975" r:id="rId118"/>
    <p:sldId id="976" r:id="rId119"/>
    <p:sldId id="977" r:id="rId1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32"/>
    <p:restoredTop sz="96793"/>
  </p:normalViewPr>
  <p:slideViewPr>
    <p:cSldViewPr snapToObjects="1">
      <p:cViewPr varScale="1">
        <p:scale>
          <a:sx n="212" d="100"/>
          <a:sy n="212" d="100"/>
        </p:scale>
        <p:origin x="224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viewProps" Target="viewProps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283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665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40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630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3966315" y="8820783"/>
            <a:ext cx="3031385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16834-209D-4E76-8929-855939541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96913"/>
            <a:ext cx="6188075" cy="3481387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52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4B64C8-56F4-412C-A096-460A1996127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6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665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8DD873-39B1-4B0F-9E11-CA0A5E740CE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6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150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82168F-E865-405F-BB81-ED9E0172F23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660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86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78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209238-363D-4A4D-99AF-38838EDEB5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78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24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73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883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648DA-533A-4CF4-BE6A-7CC0C8DD918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957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7632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4AE86D-105E-4E6D-B77F-4AC8A2CFF94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784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C62BF7-9C63-497B-BAE2-5CB77526CD2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4634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5F1561-909F-45CB-8FAD-BF76CD53981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7678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5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48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380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980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41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1232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691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437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5630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52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3305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742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803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9/11/21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61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820342"/>
            <a:ext cx="772751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88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15" r:id="rId1"/>
    <p:sldLayoutId id="2147493616" r:id="rId2"/>
    <p:sldLayoutId id="2147493617" r:id="rId3"/>
    <p:sldLayoutId id="2147493618" r:id="rId4"/>
    <p:sldLayoutId id="2147493619" r:id="rId5"/>
    <p:sldLayoutId id="2147493620" r:id="rId6"/>
    <p:sldLayoutId id="2147493621" r:id="rId7"/>
    <p:sldLayoutId id="2147493622" r:id="rId8"/>
    <p:sldLayoutId id="2147493623" r:id="rId9"/>
    <p:sldLayoutId id="2147493624" r:id="rId10"/>
    <p:sldLayoutId id="2147493625" r:id="rId11"/>
    <p:sldLayoutId id="214749362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vertabel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kaggle.com/gulsahdemiryurek/harry-potter-dataset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scraping" TargetMode="External"/><Relationship Id="rId2" Type="http://schemas.openxmlformats.org/officeDocument/2006/relationships/hyperlink" Target="https://en.wikipedia.org/wiki/Character_encod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regex.asp" TargetMode="External"/><Relationship Id="rId7" Type="http://schemas.openxmlformats.org/officeDocument/2006/relationships/image" Target="../media/image49.tiff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en.wikipedia.org/wiki/SNOBO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bis-uibk.github.io/relax/calc/local/uibk/local/0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513" y="60722"/>
            <a:ext cx="6057900" cy="457200"/>
          </a:xfrm>
        </p:spPr>
        <p:txBody>
          <a:bodyPr/>
          <a:lstStyle/>
          <a:p>
            <a:r>
              <a:rPr lang="en-US" altLang="en-US" dirty="0"/>
              <a:t>Case Statement for Conditional Updates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20342"/>
            <a:ext cx="5421682" cy="1932002"/>
          </a:xfrm>
        </p:spPr>
        <p:txBody>
          <a:bodyPr/>
          <a:lstStyle/>
          <a:p>
            <a:r>
              <a:rPr lang="en-US" altLang="en-US" dirty="0"/>
              <a:t>Same query as before but with case statement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	 </a:t>
            </a:r>
            <a:r>
              <a:rPr lang="en-US" altLang="en-US" b="1" dirty="0"/>
              <a:t>update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</a:t>
            </a:r>
            <a:r>
              <a:rPr lang="en-US" altLang="en-US" b="1" dirty="0"/>
              <a:t>set </a:t>
            </a:r>
            <a:r>
              <a:rPr lang="en-US" altLang="en-US" i="1" dirty="0"/>
              <a:t>salary </a:t>
            </a:r>
            <a:r>
              <a:rPr lang="en-US" altLang="en-US" dirty="0"/>
              <a:t>= </a:t>
            </a:r>
            <a:r>
              <a:rPr lang="en-US" altLang="en-US" b="1" dirty="0"/>
              <a:t>case</a:t>
            </a:r>
            <a:br>
              <a:rPr lang="en-US" altLang="en-US" b="1" dirty="0"/>
            </a:br>
            <a:r>
              <a:rPr lang="en-US" altLang="en-US" b="1" dirty="0"/>
              <a:t>                                      when </a:t>
            </a:r>
            <a:r>
              <a:rPr lang="en-US" altLang="en-US" i="1" dirty="0"/>
              <a:t>salary </a:t>
            </a:r>
            <a:r>
              <a:rPr lang="en-US" altLang="en-US" dirty="0"/>
              <a:t>&lt;= 100000 </a:t>
            </a:r>
            <a:r>
              <a:rPr lang="en-US" altLang="en-US" b="1" dirty="0"/>
              <a:t>then </a:t>
            </a:r>
            <a:r>
              <a:rPr lang="en-US" altLang="en-US" i="1" dirty="0"/>
              <a:t>salary </a:t>
            </a:r>
            <a:r>
              <a:rPr lang="en-US" altLang="en-US" dirty="0"/>
              <a:t>* 1.05</a:t>
            </a:r>
            <a:br>
              <a:rPr lang="en-US" altLang="en-US" dirty="0"/>
            </a:br>
            <a:r>
              <a:rPr lang="en-US" altLang="en-US" dirty="0"/>
              <a:t>                                      </a:t>
            </a:r>
            <a:r>
              <a:rPr lang="en-US" altLang="en-US" b="1" dirty="0"/>
              <a:t>else </a:t>
            </a:r>
            <a:r>
              <a:rPr lang="en-US" altLang="en-US" i="1" dirty="0"/>
              <a:t>salary </a:t>
            </a:r>
            <a:r>
              <a:rPr lang="en-US" altLang="en-US" dirty="0"/>
              <a:t>* 1.03</a:t>
            </a:r>
            <a:br>
              <a:rPr lang="en-US" altLang="en-US" dirty="0"/>
            </a:br>
            <a:r>
              <a:rPr lang="en-US" altLang="en-US" dirty="0"/>
              <a:t>                        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63718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with Scalar Subqueries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2910"/>
            <a:ext cx="5742419" cy="3404187"/>
          </a:xfrm>
        </p:spPr>
        <p:txBody>
          <a:bodyPr/>
          <a:lstStyle/>
          <a:p>
            <a:r>
              <a:rPr lang="en-US" altLang="en-US" dirty="0"/>
              <a:t>Recompute and update tot_creds value for all students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update </a:t>
            </a:r>
            <a:r>
              <a:rPr lang="en-US" altLang="en-US" i="1" dirty="0"/>
              <a:t>student S </a:t>
            </a:r>
            <a:br>
              <a:rPr lang="en-US" altLang="en-US" i="1" dirty="0"/>
            </a:br>
            <a:r>
              <a:rPr lang="en-US" altLang="en-US" i="1" dirty="0"/>
              <a:t>     </a:t>
            </a:r>
            <a:r>
              <a:rPr lang="en-US" altLang="en-US" b="1" dirty="0"/>
              <a:t>set </a:t>
            </a:r>
            <a:r>
              <a:rPr lang="en-US" altLang="en-US" i="1" dirty="0"/>
              <a:t>tot_cred </a:t>
            </a:r>
            <a:r>
              <a:rPr lang="en-US" altLang="en-US" dirty="0"/>
              <a:t>= (</a:t>
            </a:r>
            <a:r>
              <a:rPr lang="en-US" altLang="en-US" b="1" dirty="0"/>
              <a:t>select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takes, course</a:t>
            </a:r>
            <a:br>
              <a:rPr lang="en-US" altLang="en-US" i="1" dirty="0"/>
            </a:br>
            <a:r>
              <a:rPr lang="en-US" altLang="en-US" i="1" dirty="0"/>
              <a:t>         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takes.course_id</a:t>
            </a:r>
            <a:r>
              <a:rPr lang="en-US" altLang="en-US" i="1" dirty="0"/>
              <a:t> </a:t>
            </a:r>
            <a:r>
              <a:rPr lang="en-US" altLang="en-US" dirty="0"/>
              <a:t>= </a:t>
            </a:r>
            <a:r>
              <a:rPr lang="en-US" altLang="en-US" i="1" dirty="0" err="1"/>
              <a:t>course.course_id</a:t>
            </a:r>
            <a:r>
              <a:rPr lang="en-US" altLang="en-US" i="1" dirty="0"/>
              <a:t>  </a:t>
            </a:r>
            <a:r>
              <a:rPr lang="en-US" altLang="en-US" b="1" dirty="0"/>
              <a:t>and </a:t>
            </a:r>
            <a:br>
              <a:rPr lang="en-US" altLang="en-US" b="1" dirty="0"/>
            </a:br>
            <a:r>
              <a:rPr lang="en-US" altLang="en-US" b="1" dirty="0"/>
              <a:t>                                         </a:t>
            </a:r>
            <a:r>
              <a:rPr lang="en-US" altLang="en-US" i="1" dirty="0"/>
              <a:t>S</a:t>
            </a:r>
            <a:r>
              <a:rPr lang="en-US" altLang="en-US" dirty="0"/>
              <a:t>.</a:t>
            </a:r>
            <a:r>
              <a:rPr lang="en-US" altLang="en-US" i="1" dirty="0"/>
              <a:t>ID</a:t>
            </a:r>
            <a:r>
              <a:rPr lang="en-US" altLang="en-US" dirty="0"/>
              <a:t>=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ID.</a:t>
            </a:r>
            <a:r>
              <a:rPr lang="en-US" altLang="en-US" b="1" dirty="0" err="1"/>
              <a:t>and</a:t>
            </a:r>
            <a:r>
              <a:rPr lang="en-US" altLang="en-US" b="1" dirty="0"/>
              <a:t>                             				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dirty="0"/>
              <a:t>&lt;&gt; 'F' </a:t>
            </a:r>
            <a:r>
              <a:rPr lang="en-US" altLang="en-US" b="1" dirty="0"/>
              <a:t>and</a:t>
            </a:r>
            <a:br>
              <a:rPr lang="en-US" altLang="en-US" b="1" dirty="0"/>
            </a:br>
            <a:r>
              <a:rPr lang="en-US" altLang="en-US" b="1" dirty="0"/>
              <a:t>                                          </a:t>
            </a:r>
            <a:r>
              <a:rPr lang="en-US" altLang="en-US" i="1" dirty="0" err="1"/>
              <a:t>takes</a:t>
            </a:r>
            <a:r>
              <a:rPr lang="en-US" altLang="en-US" dirty="0" err="1"/>
              <a:t>.</a:t>
            </a:r>
            <a:r>
              <a:rPr lang="en-US" altLang="en-US" i="1" dirty="0" err="1"/>
              <a:t>grade</a:t>
            </a:r>
            <a:r>
              <a:rPr lang="en-US" altLang="en-US" i="1" dirty="0"/>
              <a:t> </a:t>
            </a:r>
            <a:r>
              <a:rPr lang="en-US" altLang="en-US" b="1" dirty="0"/>
              <a:t>is not null</a:t>
            </a:r>
            <a:r>
              <a:rPr lang="en-US" altLang="en-US" dirty="0"/>
              <a:t>);</a:t>
            </a:r>
          </a:p>
          <a:p>
            <a:r>
              <a:rPr lang="en-US" altLang="en-US" dirty="0"/>
              <a:t>Sets </a:t>
            </a:r>
            <a:r>
              <a:rPr lang="en-US" altLang="en-US" i="1" dirty="0"/>
              <a:t>tot_creds</a:t>
            </a:r>
            <a:r>
              <a:rPr lang="en-US" altLang="en-US" dirty="0"/>
              <a:t> to null for students who have not taken any course</a:t>
            </a:r>
          </a:p>
          <a:p>
            <a:r>
              <a:rPr lang="en-US" altLang="en-US" dirty="0"/>
              <a:t>Instead of </a:t>
            </a:r>
            <a:r>
              <a:rPr lang="en-US" altLang="en-US" b="1" dirty="0"/>
              <a:t>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), use: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                  case </a:t>
            </a:r>
            <a:br>
              <a:rPr lang="en-US" altLang="en-US" b="1" dirty="0"/>
            </a:br>
            <a:r>
              <a:rPr lang="en-US" altLang="en-US" b="1" dirty="0"/>
              <a:t>                 when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 </a:t>
            </a:r>
            <a:r>
              <a:rPr lang="en-US" altLang="en-US" b="1" dirty="0"/>
              <a:t>is not null then sum</a:t>
            </a:r>
            <a:r>
              <a:rPr lang="en-US" altLang="en-US" dirty="0"/>
              <a:t>(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    </a:t>
            </a:r>
            <a:r>
              <a:rPr lang="en-US" altLang="en-US" b="1" dirty="0"/>
              <a:t>else </a:t>
            </a:r>
            <a:r>
              <a:rPr lang="en-US" altLang="en-US" dirty="0"/>
              <a:t>0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end</a:t>
            </a: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8643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Today’s Task #1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did the set up and provided the tools,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did not do the task.</a:t>
            </a: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b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cover in a recitation.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2: ER, Relational, SQL (II) 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6804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Harry Potter Character Information Application (Reminder)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5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31700567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16443-5BDF-3C48-803A-59179B7AE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028950"/>
            <a:ext cx="8839200" cy="1600200"/>
          </a:xfrm>
        </p:spPr>
        <p:txBody>
          <a:bodyPr/>
          <a:lstStyle/>
          <a:p>
            <a:r>
              <a:rPr lang="en-US" sz="1400" dirty="0"/>
              <a:t>I downloaded the Harry Potter character set CSV file.</a:t>
            </a:r>
          </a:p>
          <a:p>
            <a:r>
              <a:rPr lang="en-US" sz="1400" dirty="0"/>
              <a:t>I had two cleanup problems.</a:t>
            </a:r>
          </a:p>
          <a:p>
            <a:pPr lvl="1"/>
            <a:r>
              <a:rPr lang="en-US" sz="1200" dirty="0"/>
              <a:t>The file contains some weird characters in strings, e.g. “</a:t>
            </a: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lvl="1"/>
            <a:r>
              <a:rPr lang="en-US" sz="1200" dirty="0"/>
              <a:t>There is a one-to-many relationship in columns marked with delimiters, e.g.</a:t>
            </a:r>
            <a:br>
              <a:rPr lang="en-US" sz="1200" dirty="0"/>
            </a:b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r>
              <a:rPr lang="en-US" sz="1400" dirty="0"/>
              <a:t>I wrote a little Extract-Transform-Load (ETL) process.</a:t>
            </a:r>
            <a:br>
              <a:rPr lang="en-US" sz="1400" dirty="0"/>
            </a:br>
            <a:r>
              <a:rPr lang="en-US" sz="1400" dirty="0"/>
              <a:t>We will cover ETL in Module IV in the final part of the semester.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23AFF-94A7-D143-BAF8-41660C67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79B9-0CF4-B24D-B25E-67FFD19683C2}"/>
              </a:ext>
            </a:extLst>
          </p:cNvPr>
          <p:cNvSpPr txBox="1"/>
          <p:nvPr/>
        </p:nvSpPr>
        <p:spPr>
          <a:xfrm>
            <a:off x="6427833" y="3840804"/>
            <a:ext cx="241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next steps are to clean</a:t>
            </a:r>
            <a:br>
              <a:rPr lang="en-US" sz="1600" dirty="0"/>
            </a:br>
            <a:r>
              <a:rPr lang="en-US" sz="1600" dirty="0"/>
              <a:t>up the data in the RDB.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E4741-4262-824D-8F67-0FC2CF26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09891"/>
            <a:ext cx="6096000" cy="25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2021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8FF71-E1B9-9344-AE5E-E96083A3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95" y="1281410"/>
            <a:ext cx="2473843" cy="234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14350"/>
            <a:ext cx="5105400" cy="4114800"/>
          </a:xfrm>
        </p:spPr>
        <p:txBody>
          <a:bodyPr/>
          <a:lstStyle/>
          <a:p>
            <a:r>
              <a:rPr lang="en-US" sz="1600" dirty="0"/>
              <a:t>Attribute annotations:</a:t>
            </a:r>
          </a:p>
          <a:p>
            <a:pPr lvl="1"/>
            <a:r>
              <a:rPr lang="en-US" sz="1400" dirty="0"/>
              <a:t>PK = Primary Key</a:t>
            </a:r>
          </a:p>
          <a:p>
            <a:pPr lvl="1"/>
            <a:r>
              <a:rPr lang="en-US" sz="1400" dirty="0"/>
              <a:t>FK = Foreign Key</a:t>
            </a:r>
            <a:br>
              <a:rPr lang="en-US" sz="1400" dirty="0"/>
            </a:br>
            <a:endParaRPr lang="en-US" sz="1400" dirty="0"/>
          </a:p>
          <a:p>
            <a:r>
              <a:rPr lang="en-US" sz="1600" dirty="0"/>
              <a:t>Line annotations: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We will learn over time and there are good tutorials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www.lucidchart.com</a:t>
            </a:r>
            <a:r>
              <a:rPr lang="en-US" sz="1600" dirty="0"/>
              <a:t>/pages/</a:t>
            </a:r>
            <a:r>
              <a:rPr lang="en-US" sz="1600" dirty="0" err="1"/>
              <a:t>er</a:t>
            </a:r>
            <a:r>
              <a:rPr lang="en-US" sz="1600" dirty="0"/>
              <a:t>-diagrams)</a:t>
            </a:r>
            <a:br>
              <a:rPr lang="en-US" sz="1600" dirty="0"/>
            </a:br>
            <a:r>
              <a:rPr lang="en-US" sz="1600" dirty="0"/>
              <a:t>to help study and refresh.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5950"/>
            <a:ext cx="2984500" cy="1781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F9F96-A033-9643-B2C6-B620B6DD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49954"/>
            <a:ext cx="3679432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F9F96-A033-9643-B2C6-B620B6DD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082" y="447675"/>
            <a:ext cx="3679432" cy="4248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768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834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506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Actor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02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911AF-C6FB-D94B-B83E-0A770C5C9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765730"/>
            <a:ext cx="8839200" cy="8634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Are you sure?</a:t>
            </a:r>
            <a:br>
              <a:rPr lang="en-US" dirty="0"/>
            </a:br>
            <a:r>
              <a:rPr lang="en-US" dirty="0"/>
              <a:t>Have you really thought this whole “no programming” thing through?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551D1-3D38-7140-8E1B-4B70CB33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You Want to be a Data Scientist?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69C9D-52EB-4B43-814B-74A0F4BA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666750"/>
            <a:ext cx="4261042" cy="2174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C96C6-79E4-5140-9820-C568D724C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85" y="590550"/>
            <a:ext cx="4420492" cy="2952750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3521AB95-4EB8-D74C-A52E-1937F5FB638B}"/>
              </a:ext>
            </a:extLst>
          </p:cNvPr>
          <p:cNvSpPr/>
          <p:nvPr/>
        </p:nvSpPr>
        <p:spPr>
          <a:xfrm rot="3732409">
            <a:off x="4881988" y="2017488"/>
            <a:ext cx="1157012" cy="153647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You are here.</a:t>
            </a:r>
          </a:p>
        </p:txBody>
      </p:sp>
    </p:spTree>
    <p:extLst>
      <p:ext uri="{BB962C8B-B14F-4D97-AF65-F5344CB8AC3E}">
        <p14:creationId xmlns:p14="http://schemas.microsoft.com/office/powerpoint/2010/main" val="2864123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Today’s Task #1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72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9196C8-8DB6-FD40-98CC-D6918FC33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14350"/>
            <a:ext cx="8819030" cy="4267200"/>
          </a:xfrm>
        </p:spPr>
        <p:txBody>
          <a:bodyPr/>
          <a:lstStyle/>
          <a:p>
            <a:r>
              <a:rPr lang="en-US" sz="1400" dirty="0"/>
              <a:t>Dataset:</a:t>
            </a:r>
          </a:p>
          <a:p>
            <a:pPr lvl="1"/>
            <a:r>
              <a:rPr lang="en-US" sz="1200" dirty="0">
                <a:hlinkClick r:id="rId2"/>
              </a:rPr>
              <a:t>https://www.kaggle.com/gulsahdemiryurek/harry-potter-dataset</a:t>
            </a:r>
            <a:endParaRPr lang="en-US" sz="1200" dirty="0"/>
          </a:p>
          <a:p>
            <a:pPr lvl="1"/>
            <a:r>
              <a:rPr lang="en-US" sz="1200" dirty="0"/>
              <a:t>Six “comma separated value (CSV)” files. We will start with </a:t>
            </a:r>
            <a:r>
              <a:rPr lang="en-US" sz="1200" i="1" dirty="0" err="1"/>
              <a:t>Characters.csv</a:t>
            </a:r>
            <a:r>
              <a:rPr lang="en-US" sz="1200" i="1" dirty="0"/>
              <a:t>.</a:t>
            </a:r>
          </a:p>
          <a:p>
            <a:r>
              <a:rPr lang="en-US" sz="1400" dirty="0"/>
              <a:t>Tasks: (Both tasks start with </a:t>
            </a:r>
            <a:r>
              <a:rPr lang="en-US" sz="1400" i="1" dirty="0"/>
              <a:t>importing and engineering the data.)</a:t>
            </a:r>
            <a:endParaRPr lang="en-US" sz="1400" dirty="0"/>
          </a:p>
          <a:p>
            <a:pPr lvl="1"/>
            <a:r>
              <a:rPr lang="en-US" sz="1200" dirty="0"/>
              <a:t>Build an interactive web application for </a:t>
            </a:r>
            <a:r>
              <a:rPr lang="en-US" sz="1200" i="1" dirty="0"/>
              <a:t>create-retrieve-update-delete</a:t>
            </a:r>
            <a:r>
              <a:rPr lang="en-US" sz="1200" dirty="0"/>
              <a:t> entries. The application must enforce </a:t>
            </a:r>
            <a:r>
              <a:rPr lang="en-US" sz="1200" i="1" dirty="0"/>
              <a:t>semantic integrity.</a:t>
            </a:r>
          </a:p>
          <a:p>
            <a:pPr lvl="1"/>
            <a:r>
              <a:rPr lang="en-US" sz="1200" dirty="0"/>
              <a:t>Build a </a:t>
            </a:r>
            <a:r>
              <a:rPr lang="en-US" sz="1200" dirty="0" err="1"/>
              <a:t>Jupyter</a:t>
            </a:r>
            <a:r>
              <a:rPr lang="en-US" sz="1200" dirty="0"/>
              <a:t> Notebook that does some interesting visualization and analysis.</a:t>
            </a:r>
          </a:p>
          <a:p>
            <a:r>
              <a:rPr lang="en-US" sz="1400" dirty="0"/>
              <a:t>Elements:</a:t>
            </a:r>
          </a:p>
          <a:p>
            <a:pPr lvl="1"/>
            <a:r>
              <a:rPr lang="en-US" sz="1200" dirty="0"/>
              <a:t>Content/applications in a browser.</a:t>
            </a:r>
          </a:p>
          <a:p>
            <a:pPr lvl="1"/>
            <a:r>
              <a:rPr lang="en-US" sz="1200" dirty="0" err="1"/>
              <a:t>Jupyter</a:t>
            </a:r>
            <a:r>
              <a:rPr lang="en-US" sz="1200" dirty="0"/>
              <a:t> Notebook Server is both:</a:t>
            </a:r>
          </a:p>
          <a:p>
            <a:pPr lvl="2"/>
            <a:r>
              <a:rPr lang="en-US" sz="1000" dirty="0"/>
              <a:t>A web server</a:t>
            </a:r>
          </a:p>
          <a:p>
            <a:pPr lvl="2"/>
            <a:r>
              <a:rPr lang="en-US" sz="1000" dirty="0"/>
              <a:t>A (specialized) web application server.</a:t>
            </a:r>
          </a:p>
          <a:p>
            <a:pPr lvl="1"/>
            <a:r>
              <a:rPr lang="en-US" sz="1200" dirty="0"/>
              <a:t>Web server delivers HTML, images, ...</a:t>
            </a:r>
            <a:br>
              <a:rPr lang="en-US" sz="1200" dirty="0"/>
            </a:br>
            <a:r>
              <a:rPr lang="en-US" sz="1200" dirty="0"/>
              <a:t>to the browser.</a:t>
            </a:r>
          </a:p>
          <a:p>
            <a:pPr lvl="1"/>
            <a:r>
              <a:rPr lang="en-US" sz="1200" dirty="0"/>
              <a:t>Web application server executes an</a:t>
            </a:r>
          </a:p>
          <a:p>
            <a:pPr lvl="2"/>
            <a:r>
              <a:rPr lang="en-US" sz="1000" dirty="0"/>
              <a:t>Application server framework (Flask)</a:t>
            </a:r>
          </a:p>
          <a:p>
            <a:pPr lvl="2"/>
            <a:r>
              <a:rPr lang="en-US" sz="1000" dirty="0"/>
              <a:t>The Python code implementing the app.</a:t>
            </a:r>
          </a:p>
          <a:p>
            <a:pPr lvl="1"/>
            <a:r>
              <a:rPr lang="en-US" sz="1200" dirty="0"/>
              <a:t>The </a:t>
            </a:r>
            <a:r>
              <a:rPr lang="en-US" sz="1200" dirty="0" err="1"/>
              <a:t>Jupyter</a:t>
            </a:r>
            <a:r>
              <a:rPr lang="en-US" sz="1200" dirty="0"/>
              <a:t> Notebook Server runs code</a:t>
            </a:r>
            <a:br>
              <a:rPr lang="en-US" sz="1200" dirty="0"/>
            </a:br>
            <a:r>
              <a:rPr lang="en-US" sz="1200" dirty="0"/>
              <a:t>cells in a Python kernel.</a:t>
            </a:r>
          </a:p>
          <a:p>
            <a:pPr lvl="1"/>
            <a:r>
              <a:rPr lang="en-US" sz="1200" dirty="0"/>
              <a:t>I am mostly going to ignore the browser and content.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EEBEA1-12DF-DC4F-A6CF-FDE1F47A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Harry Potter Character Information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04DD-6F76-8041-A57E-BE78BDA3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62150"/>
            <a:ext cx="5418204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07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7D9DB3-36C9-7B47-8C21-C262C19BC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9" y="584916"/>
            <a:ext cx="396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15 columns: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Name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Gender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Job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House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Wand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Patronus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Species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Blood status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Hair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Eye </a:t>
            </a:r>
            <a:r>
              <a:rPr lang="en-US" sz="1400" dirty="0" err="1"/>
              <a:t>colour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Loyalty</a:t>
            </a: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Skills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Death</a:t>
            </a:r>
            <a:endParaRPr lang="en-US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3E5D2-C475-784B-8162-19B2E32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– </a:t>
            </a:r>
            <a:r>
              <a:rPr lang="en-US" dirty="0" err="1"/>
              <a:t>Characters.csv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CD5F1-816A-874D-92B1-DED9B8EB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88672"/>
            <a:ext cx="4793559" cy="3980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4F8E5-88B7-F447-B935-0B125D7A0089}"/>
              </a:ext>
            </a:extLst>
          </p:cNvPr>
          <p:cNvSpPr txBox="1"/>
          <p:nvPr/>
        </p:nvSpPr>
        <p:spPr>
          <a:xfrm>
            <a:off x="6066459" y="1008339"/>
            <a:ext cx="300992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Downloaded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columns are separated by ‘;’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Despite being “Comma”</a:t>
            </a:r>
            <a:br>
              <a:rPr lang="en-US" sz="1400" dirty="0"/>
            </a:br>
            <a:r>
              <a:rPr lang="en-US" sz="1400" dirty="0"/>
              <a:t>Separated Values, other</a:t>
            </a:r>
            <a:br>
              <a:rPr lang="en-US" sz="1400" dirty="0"/>
            </a:br>
            <a:r>
              <a:rPr lang="en-US" sz="1400" dirty="0"/>
              <a:t>separators are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Loaded using </a:t>
            </a:r>
            <a:r>
              <a:rPr lang="en-US" sz="1400" dirty="0" err="1"/>
              <a:t>DataGrip</a:t>
            </a:r>
            <a:r>
              <a:rPr lang="en-US" sz="1400" dirty="0"/>
              <a:t> into 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Schema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data load tool.</a:t>
            </a:r>
          </a:p>
        </p:txBody>
      </p:sp>
    </p:spTree>
    <p:extLst>
      <p:ext uri="{BB962C8B-B14F-4D97-AF65-F5344CB8AC3E}">
        <p14:creationId xmlns:p14="http://schemas.microsoft.com/office/powerpoint/2010/main" val="44647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AEC190-3FB4-5E42-A40C-D520E309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First, Let’s Look at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54579-F3D4-2C47-8172-E0388ECBEE6A}"/>
              </a:ext>
            </a:extLst>
          </p:cNvPr>
          <p:cNvSpPr txBox="1"/>
          <p:nvPr/>
        </p:nvSpPr>
        <p:spPr>
          <a:xfrm>
            <a:off x="457200" y="481077"/>
            <a:ext cx="446744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There are some weird characters, no pun intended.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9º" Chestnut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Dumbledore's Army |Hogwarts School of Witchcraft and Wizardry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l-GR" sz="1200" dirty="0"/>
              <a:t>9Ω" </a:t>
            </a:r>
            <a:r>
              <a:rPr lang="en-US" sz="1200" dirty="0"/>
              <a:t>Fir dragon heartstring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Professor†of†Transfiguration</a:t>
            </a:r>
            <a:r>
              <a:rPr lang="en-US" sz="1200" dirty="0"/>
              <a:t>†| Head of Gryffindor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CEDE4-5305-3349-988D-98AA4ABF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1038"/>
            <a:ext cx="7004254" cy="2971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5B4B-E097-0F49-838D-1B3322934484}"/>
              </a:ext>
            </a:extLst>
          </p:cNvPr>
          <p:cNvSpPr txBox="1"/>
          <p:nvPr/>
        </p:nvSpPr>
        <p:spPr>
          <a:xfrm>
            <a:off x="5562600" y="590550"/>
            <a:ext cx="1716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How did this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238917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00696D-CFD8-0448-925A-AE7BFA35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24" y="514350"/>
            <a:ext cx="8913475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Some of the issues are character encoding/set issues: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“In computing, data storage, and data transmission, character encoding is used to represent a repertoire of characters by some kind of encoding system that assigns a number to each character for digital representation.”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“A character set is a collection of characters that might be used by multiple languages.” (</a:t>
            </a:r>
            <a:r>
              <a:rPr lang="en-US" sz="1400" dirty="0">
                <a:hlinkClick r:id="rId2"/>
              </a:rPr>
              <a:t>https://en.wikipedia.org/wiki/Character_encoding</a:t>
            </a:r>
            <a:r>
              <a:rPr lang="en-US" sz="1400" dirty="0"/>
              <a:t>) 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will be a common issue when dealing with string data that you import to build your database.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This is especially true if the data comes from “data scraping”.  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“Data scraping is a technique in which a computer program extracts data from human-readable output coming from another program.”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https://en.wikipedia.org/wiki/Data_scraping</a:t>
            </a:r>
            <a:r>
              <a:rPr lang="en-US" sz="1400" dirty="0"/>
              <a:t>)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There are several types of scraping: screen scraping, web scraping, ... ...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That is what happened here. The data comes from web scraping a wiki page.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0034C-A9D2-9E40-ABCE-07BAAB0FE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7" y="3943350"/>
            <a:ext cx="8382000" cy="7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16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482C2-3A93-354C-9656-943A8BBF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Encodings/Character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F6C57-EA52-B947-8B55-4CCFFB35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14350"/>
            <a:ext cx="80392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480037-11E5-FB48-93E4-BA4FED20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Set Usage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B5A65-C87B-434C-AD9F-AB67CAEE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4350"/>
            <a:ext cx="7551879" cy="37578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3E5F41-5C19-C744-82B0-D9FCD079AF09}"/>
              </a:ext>
            </a:extLst>
          </p:cNvPr>
          <p:cNvSpPr/>
          <p:nvPr/>
        </p:nvSpPr>
        <p:spPr>
          <a:xfrm>
            <a:off x="609600" y="4304916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https://www.w3.org/International/questions/</a:t>
            </a:r>
            <a:r>
              <a:rPr lang="en-US" dirty="0" err="1"/>
              <a:t>qa</a:t>
            </a:r>
            <a:r>
              <a:rPr lang="en-US" dirty="0"/>
              <a:t>-who-uses-</a:t>
            </a:r>
            <a:r>
              <a:rPr lang="en-US" dirty="0" err="1"/>
              <a:t>unicode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77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77A99C-297B-884F-AB1B-4A2DCD8D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915400" cy="4114800"/>
          </a:xfrm>
        </p:spPr>
        <p:txBody>
          <a:bodyPr/>
          <a:lstStyle/>
          <a:p>
            <a:r>
              <a:rPr lang="en-US" sz="1800" dirty="0"/>
              <a:t>Consider </a:t>
            </a:r>
            <a:r>
              <a:rPr lang="en-US" sz="1800" b="1" dirty="0"/>
              <a:t>Job</a:t>
            </a:r>
            <a:r>
              <a:rPr lang="en-US" sz="1800" dirty="0"/>
              <a:t> column entry: “</a:t>
            </a:r>
            <a:r>
              <a:rPr lang="en-US" sz="1800" dirty="0" err="1"/>
              <a:t>Professor†of†Transfiguration</a:t>
            </a:r>
            <a:r>
              <a:rPr lang="en-US" sz="1800" dirty="0"/>
              <a:t>†| Head of Gryffindor”</a:t>
            </a:r>
          </a:p>
          <a:p>
            <a:r>
              <a:rPr lang="en-US" sz="1800" dirty="0"/>
              <a:t>There are two odd characters: “†” and “|”</a:t>
            </a:r>
          </a:p>
          <a:p>
            <a:r>
              <a:rPr lang="en-US" sz="1800" dirty="0"/>
              <a:t>How should I correct/interpret the strings? My interpretation is:</a:t>
            </a:r>
          </a:p>
          <a:p>
            <a:pPr lvl="1"/>
            <a:r>
              <a:rPr lang="en-US" sz="1600" dirty="0"/>
              <a:t>Replace “†” with “ “.</a:t>
            </a:r>
          </a:p>
          <a:p>
            <a:pPr lvl="1"/>
            <a:r>
              <a:rPr lang="en-US" sz="1600" dirty="0"/>
              <a:t>The “|” means that the person has two jobs:</a:t>
            </a:r>
          </a:p>
          <a:p>
            <a:pPr lvl="2"/>
            <a:r>
              <a:rPr lang="en-US" sz="1400" dirty="0"/>
              <a:t>Professor of Transfiguration</a:t>
            </a:r>
          </a:p>
          <a:p>
            <a:pPr lvl="2"/>
            <a:r>
              <a:rPr lang="en-US" sz="1400" dirty="0"/>
              <a:t>Head of Gryffindor</a:t>
            </a:r>
          </a:p>
          <a:p>
            <a:pPr lvl="1"/>
            <a:r>
              <a:rPr lang="en-US" sz="1600" dirty="0"/>
              <a:t>The </a:t>
            </a:r>
            <a:r>
              <a:rPr lang="en-US" sz="1600" b="1" dirty="0"/>
              <a:t>Job</a:t>
            </a:r>
            <a:r>
              <a:rPr lang="en-US" sz="1600" dirty="0"/>
              <a:t> column is a </a:t>
            </a:r>
            <a:r>
              <a:rPr lang="en-US" sz="1600" b="1" dirty="0"/>
              <a:t>multivalued</a:t>
            </a:r>
            <a:r>
              <a:rPr lang="en-US" sz="1600" dirty="0"/>
              <a:t> attribute.</a:t>
            </a:r>
          </a:p>
          <a:p>
            <a:pPr lvl="1"/>
            <a:r>
              <a:rPr lang="en-US" sz="1600" dirty="0"/>
              <a:t>The character “|” indicates that a text string is one string containing multiple values for an attribute.</a:t>
            </a:r>
          </a:p>
          <a:p>
            <a:r>
              <a:rPr lang="en-US" sz="1800" dirty="0"/>
              <a:t>Can I always replace non-|, odd characters with “  “?</a:t>
            </a:r>
          </a:p>
          <a:p>
            <a:pPr lvl="1"/>
            <a:r>
              <a:rPr lang="en-US" sz="1600" dirty="0"/>
              <a:t>‘</a:t>
            </a:r>
            <a:r>
              <a:rPr lang="el-GR" sz="1600" dirty="0"/>
              <a:t>9Ω" </a:t>
            </a:r>
            <a:r>
              <a:rPr lang="en-US" sz="1600" dirty="0"/>
              <a:t>Fir dragon heartstring’ and ‘9º" Chestnut dragon heartstring’ would wind up having an extra space. I want 9”, not 9 “.</a:t>
            </a:r>
          </a:p>
          <a:p>
            <a:pPr lvl="1"/>
            <a:r>
              <a:rPr lang="en-US" sz="1600" dirty="0"/>
              <a:t>The cleanup is getting complicated.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BBDE0C-C02A-0946-80AB-29E10E2D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... ...</a:t>
            </a:r>
          </a:p>
        </p:txBody>
      </p:sp>
    </p:spTree>
    <p:extLst>
      <p:ext uri="{BB962C8B-B14F-4D97-AF65-F5344CB8AC3E}">
        <p14:creationId xmlns:p14="http://schemas.microsoft.com/office/powerpoint/2010/main" val="1197145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1CDF9-3459-0A44-8161-3A642F7DC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 this dataset, I can use a set of rules for data clean up:</a:t>
            </a:r>
          </a:p>
          <a:p>
            <a:pPr lvl="1"/>
            <a:r>
              <a:rPr lang="en-US" sz="1600" dirty="0"/>
              <a:t>Two characters separated by † maps to two characters separated by “ “ (space).</a:t>
            </a:r>
          </a:p>
          <a:p>
            <a:pPr lvl="1"/>
            <a:r>
              <a:rPr lang="en-US" sz="1600" dirty="0"/>
              <a:t>A number and “ separated by an odd character maps the the number and “</a:t>
            </a:r>
          </a:p>
          <a:p>
            <a:pPr lvl="1"/>
            <a:r>
              <a:rPr lang="en-US" sz="1600" dirty="0"/>
              <a:t>Strings of the form s1 | s2 | s3 maps to [s1, s2, s3]</a:t>
            </a:r>
          </a:p>
          <a:p>
            <a:pPr lvl="1"/>
            <a:r>
              <a:rPr lang="en-US" sz="1600" dirty="0"/>
              <a:t>etc.</a:t>
            </a:r>
          </a:p>
          <a:p>
            <a:r>
              <a:rPr lang="en-US" sz="1800" dirty="0"/>
              <a:t>Well, I could write a custom function for each rule,</a:t>
            </a:r>
          </a:p>
          <a:p>
            <a:pPr lvl="1"/>
            <a:r>
              <a:rPr lang="en-US" sz="1600" dirty="0"/>
              <a:t>But what happens when I find I need other rules.</a:t>
            </a:r>
          </a:p>
          <a:p>
            <a:pPr lvl="1"/>
            <a:r>
              <a:rPr lang="en-US" sz="1600" dirty="0"/>
              <a:t>It would be nice if there were some kind of tools that helps.</a:t>
            </a:r>
          </a:p>
          <a:p>
            <a:r>
              <a:rPr lang="en-US" sz="1800" dirty="0"/>
              <a:t>A </a:t>
            </a:r>
            <a:r>
              <a:rPr lang="en-US" sz="1800" b="1" dirty="0"/>
              <a:t>regular expression </a:t>
            </a:r>
            <a:r>
              <a:rPr lang="en-US" sz="1800" dirty="0"/>
              <a:t>is a sequence of characters that define a search pattern. Usually, such patterns are used by string-searching algorithms for "find" or "find and replace" operations on strings, or for input validation. It is a technique developed in theoretical computer science and formal language theory.</a:t>
            </a:r>
            <a:br>
              <a:rPr lang="en-US" sz="1800" dirty="0"/>
            </a:br>
            <a:r>
              <a:rPr lang="en-US" sz="1800" dirty="0"/>
              <a:t>(https://</a:t>
            </a:r>
            <a:r>
              <a:rPr lang="en-US" sz="1800" dirty="0" err="1"/>
              <a:t>en.wikipedia.org</a:t>
            </a:r>
            <a:r>
              <a:rPr lang="en-US" sz="1800" dirty="0"/>
              <a:t>/wiki/</a:t>
            </a:r>
            <a:r>
              <a:rPr lang="en-US" sz="1800" dirty="0" err="1"/>
              <a:t>Regular_expression</a:t>
            </a:r>
            <a:r>
              <a:rPr lang="en-US" sz="18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7C2AC-C40E-CE4C-BCEF-A815956D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Cleanup is Rule-Based</a:t>
            </a:r>
          </a:p>
        </p:txBody>
      </p:sp>
    </p:spTree>
    <p:extLst>
      <p:ext uri="{BB962C8B-B14F-4D97-AF65-F5344CB8AC3E}">
        <p14:creationId xmlns:p14="http://schemas.microsoft.com/office/powerpoint/2010/main" val="3812537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A3DE15-E902-8E4D-9729-5E8452A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How about strings of the form s1 | s2 | s3 maps to [s1, s2, s3].</a:t>
            </a:r>
            <a:br>
              <a:rPr lang="en-US" sz="1800" dirty="0"/>
            </a:br>
            <a:r>
              <a:rPr lang="en-US" sz="1800" dirty="0"/>
              <a:t>Is this cool?</a:t>
            </a:r>
          </a:p>
          <a:p>
            <a:r>
              <a:rPr lang="en-US" sz="1800" dirty="0"/>
              <a:t>All the data entity sets we have seen have had simple types/value attributes.</a:t>
            </a:r>
            <a:br>
              <a:rPr lang="en-US" sz="1800" dirty="0"/>
            </a:br>
            <a:r>
              <a:rPr lang="en-US" sz="1800" b="1" dirty="0"/>
              <a:t>Depends on the database model, e.g. relational, document, 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23189-D100-D349-8D34-4EB5616C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Multivalued Attributes</a:t>
            </a:r>
          </a:p>
        </p:txBody>
      </p:sp>
      <p:pic>
        <p:nvPicPr>
          <p:cNvPr id="4" name="Picture 37" descr="1">
            <a:extLst>
              <a:ext uri="{FF2B5EF4-FFF2-40B4-BE49-F238E27FC236}">
                <a16:creationId xmlns:a16="http://schemas.microsoft.com/office/drawing/2014/main" id="{D637CD05-15B5-0A4C-8445-0DD42A7E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16604" y="1956566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12463-112C-9645-B0C5-9A283AFF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52" y="1797050"/>
            <a:ext cx="374923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5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5C6526-CC4A-AB4F-89BC-AAFADCC9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943350"/>
            <a:ext cx="88392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Database and data science classes </a:t>
            </a:r>
            <a:r>
              <a:rPr lang="en-US" sz="1800" b="1" dirty="0"/>
              <a:t>love to teach the fun stuff</a:t>
            </a:r>
            <a:br>
              <a:rPr lang="en-US" sz="1800" b="1" dirty="0"/>
            </a:br>
            <a:r>
              <a:rPr lang="en-US" sz="1800" dirty="0"/>
              <a:t>queries, data modeling, machine learning,  spooky math, algorithms, ... ...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11E0-A878-B742-9180-10B8346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33350"/>
            <a:ext cx="5110748" cy="3413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144824-695F-124A-B01B-4BA8458F5D8B}"/>
              </a:ext>
            </a:extLst>
          </p:cNvPr>
          <p:cNvSpPr/>
          <p:nvPr/>
        </p:nvSpPr>
        <p:spPr>
          <a:xfrm>
            <a:off x="4343400" y="316595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blog.amplitude.com</a:t>
            </a:r>
            <a:r>
              <a:rPr lang="en-US" sz="1600" dirty="0">
                <a:solidFill>
                  <a:schemeClr val="bg1"/>
                </a:solidFill>
              </a:rPr>
              <a:t>/big-data-cleanup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23CC9-BB12-9C4D-AA8A-31B26427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471215"/>
            <a:ext cx="332717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8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E019BE-6FAF-0C44-8A0B-7F2A62CA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6A9D-EE68-A445-A356-3D3ADC83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14350"/>
            <a:ext cx="3728266" cy="3547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94F9B-F409-504E-BC8F-A162C9C3816D}"/>
              </a:ext>
            </a:extLst>
          </p:cNvPr>
          <p:cNvSpPr txBox="1"/>
          <p:nvPr/>
        </p:nvSpPr>
        <p:spPr>
          <a:xfrm>
            <a:off x="1941406" y="558387"/>
            <a:ext cx="128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Recommended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Syllabus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52E1F-620C-134A-9FCA-30A65AC3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21" y="57150"/>
            <a:ext cx="5110748" cy="341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7ECB8-17ED-954D-A417-864BAD5CA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19" y="2136953"/>
            <a:ext cx="2387162" cy="249219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392A6F-43E3-494C-91C7-3E3E9EA7AE6B}"/>
              </a:ext>
            </a:extLst>
          </p:cNvPr>
          <p:cNvCxnSpPr/>
          <p:nvPr/>
        </p:nvCxnSpPr>
        <p:spPr>
          <a:xfrm>
            <a:off x="609600" y="3470970"/>
            <a:ext cx="2209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0392FD-D792-3440-BAAD-BDCAB7E77445}"/>
              </a:ext>
            </a:extLst>
          </p:cNvPr>
          <p:cNvSpPr txBox="1"/>
          <p:nvPr/>
        </p:nvSpPr>
        <p:spPr>
          <a:xfrm>
            <a:off x="5867400" y="3537929"/>
            <a:ext cx="2723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I place more emphasis on data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cleansing and refactoring than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other sections of W4111.</a:t>
            </a:r>
          </a:p>
        </p:txBody>
      </p:sp>
    </p:spTree>
    <p:extLst>
      <p:ext uri="{BB962C8B-B14F-4D97-AF65-F5344CB8AC3E}">
        <p14:creationId xmlns:p14="http://schemas.microsoft.com/office/powerpoint/2010/main" val="1078510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B9745F-0B8D-0846-9743-5E4F57AD7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194725"/>
            <a:ext cx="8839200" cy="1434425"/>
          </a:xfrm>
        </p:spPr>
        <p:txBody>
          <a:bodyPr/>
          <a:lstStyle/>
          <a:p>
            <a:r>
              <a:rPr lang="en-US" dirty="0"/>
              <a:t>We are starting the semester with the </a:t>
            </a:r>
            <a:r>
              <a:rPr lang="en-US" i="1" dirty="0"/>
              <a:t>relational </a:t>
            </a:r>
            <a:r>
              <a:rPr lang="en-US" i="1" dirty="0" err="1"/>
              <a:t>datamodel</a:t>
            </a:r>
            <a:r>
              <a:rPr lang="en-US" i="1" dirty="0"/>
              <a:t>/databases.</a:t>
            </a:r>
          </a:p>
          <a:p>
            <a:r>
              <a:rPr lang="en-US" dirty="0"/>
              <a:t>Before we get too far in our data janitor work,</a:t>
            </a:r>
            <a:br>
              <a:rPr lang="en-US" dirty="0"/>
            </a:br>
            <a:r>
              <a:rPr lang="en-US" dirty="0"/>
              <a:t>we should understand the relational model a little more.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56812-AFFC-EF49-9CB8-7EF01428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in the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4554B-F1E6-694D-8B55-ABC58552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96367"/>
            <a:ext cx="2495811" cy="20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91292-1027-6D4F-81B3-1B8896C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95349"/>
            <a:ext cx="1941118" cy="1874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432625-E7AA-F349-A652-2629C44C3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4" y="616576"/>
            <a:ext cx="3377796" cy="226695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2E56FC8-5BF3-E345-823D-974A8CFF5922}"/>
              </a:ext>
            </a:extLst>
          </p:cNvPr>
          <p:cNvSpPr/>
          <p:nvPr/>
        </p:nvSpPr>
        <p:spPr>
          <a:xfrm>
            <a:off x="2629164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1F9D5D5-213A-4C46-AC5C-4C34C9EF309D}"/>
              </a:ext>
            </a:extLst>
          </p:cNvPr>
          <p:cNvSpPr/>
          <p:nvPr/>
        </p:nvSpPr>
        <p:spPr>
          <a:xfrm>
            <a:off x="5214906" y="1676935"/>
            <a:ext cx="533400" cy="364499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71239-137E-4640-A672-B964100FF6F8}"/>
              </a:ext>
            </a:extLst>
          </p:cNvPr>
          <p:cNvSpPr txBox="1"/>
          <p:nvPr/>
        </p:nvSpPr>
        <p:spPr>
          <a:xfrm>
            <a:off x="667675" y="48516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E735D-6620-BE4F-A09C-9C2264D0A1CF}"/>
              </a:ext>
            </a:extLst>
          </p:cNvPr>
          <p:cNvSpPr txBox="1"/>
          <p:nvPr/>
        </p:nvSpPr>
        <p:spPr>
          <a:xfrm>
            <a:off x="6172200" y="498580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2694392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120B58-78B3-9A4B-9242-792CC1866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What are these regular expressions </a:t>
            </a:r>
            <a:r>
              <a:rPr lang="en-US" sz="1600" dirty="0" err="1"/>
              <a:t>whereout</a:t>
            </a:r>
            <a:r>
              <a:rPr lang="en-US" sz="1600" dirty="0"/>
              <a:t> you speak?</a:t>
            </a:r>
          </a:p>
          <a:p>
            <a:r>
              <a:rPr lang="en-US" sz="1600" dirty="0"/>
              <a:t>Many environments come with regular expressions functions for searching and transforming strings.</a:t>
            </a:r>
          </a:p>
          <a:p>
            <a:pPr lvl="1"/>
            <a:r>
              <a:rPr lang="en-US" sz="1400" dirty="0"/>
              <a:t>Python: Lib/</a:t>
            </a:r>
            <a:r>
              <a:rPr lang="en-US" sz="1400" dirty="0" err="1"/>
              <a:t>re.py</a:t>
            </a:r>
            <a:r>
              <a:rPr lang="en-US" sz="1400" dirty="0"/>
              <a:t> (</a:t>
            </a:r>
            <a:r>
              <a:rPr lang="en-US" sz="1400" dirty="0">
                <a:hlinkClick r:id="rId2"/>
              </a:rPr>
              <a:t>https://docs.python.org/3/library/re.html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Java: </a:t>
            </a:r>
            <a:r>
              <a:rPr lang="en-US" sz="1400" dirty="0" err="1"/>
              <a:t>java.util.regex</a:t>
            </a:r>
            <a:r>
              <a:rPr lang="en-US" sz="1400" dirty="0"/>
              <a:t> (</a:t>
            </a:r>
            <a:r>
              <a:rPr lang="en-US" sz="1400" dirty="0">
                <a:hlinkClick r:id="rId3"/>
              </a:rPr>
              <a:t>https://www.w3schools.com/java/java_regex.asp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"SNOBOL ("</a:t>
            </a:r>
            <a:r>
              <a:rPr lang="en-US" sz="1400" dirty="0" err="1"/>
              <a:t>StriNg</a:t>
            </a:r>
            <a:r>
              <a:rPr lang="en-US" sz="1400" dirty="0"/>
              <a:t> Oriented and </a:t>
            </a:r>
            <a:r>
              <a:rPr lang="en-US" sz="1400" dirty="0" err="1"/>
              <a:t>symBOlic</a:t>
            </a:r>
            <a:r>
              <a:rPr lang="en-US" sz="1400" dirty="0"/>
              <a:t> Language") is a series of programming languages ... ... having patterns as a first-class data type.”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https://en.wikipedia.org/wiki/SNOBOL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Most SQL databases have some from of regular</a:t>
            </a:r>
            <a:br>
              <a:rPr lang="en-US" sz="1400" dirty="0"/>
            </a:br>
            <a:r>
              <a:rPr lang="en-US" sz="1400" dirty="0"/>
              <a:t>expression library, but the libraries differ from</a:t>
            </a:r>
            <a:br>
              <a:rPr lang="en-US" sz="1400" dirty="0"/>
            </a:br>
            <a:r>
              <a:rPr lang="en-US" sz="1400" dirty="0"/>
              <a:t>product to product.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DC0DC-77EA-AD47-B00A-C7F85AC6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Before We Leave ... 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43302-288B-2244-BCC2-D38C605FD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897879"/>
            <a:ext cx="3949521" cy="1939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99AF2-A688-1B47-B24F-070F5BDDD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225" y="3877726"/>
            <a:ext cx="3839604" cy="791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8F1CB8-DDAE-8F4F-81EA-1832909C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8" y="3296723"/>
            <a:ext cx="1346539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58C60A-654D-AF4B-BFB8-D56DC1E8F4BE}"/>
              </a:ext>
            </a:extLst>
          </p:cNvPr>
          <p:cNvSpPr txBox="1"/>
          <p:nvPr/>
        </p:nvSpPr>
        <p:spPr>
          <a:xfrm>
            <a:off x="2395454" y="3092698"/>
            <a:ext cx="2405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was FYI.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core part of W4111.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will play with it a little.</a:t>
            </a:r>
          </a:p>
        </p:txBody>
      </p:sp>
    </p:spTree>
    <p:extLst>
      <p:ext uri="{BB962C8B-B14F-4D97-AF65-F5344CB8AC3E}">
        <p14:creationId xmlns:p14="http://schemas.microsoft.com/office/powerpoint/2010/main" val="1926390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Model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42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The Relational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2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Relational Model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235325" y="905114"/>
            <a:ext cx="5943410" cy="1118186"/>
          </a:xfrm>
        </p:spPr>
        <p:txBody>
          <a:bodyPr/>
          <a:lstStyle/>
          <a:p>
            <a:r>
              <a:rPr lang="en-US" altLang="en-US" dirty="0"/>
              <a:t>All the data is stored in various tables.</a:t>
            </a:r>
          </a:p>
          <a:p>
            <a:r>
              <a:rPr lang="en-US" altLang="en-US" dirty="0"/>
              <a:t>Example of tabular data in the relational model</a:t>
            </a:r>
          </a:p>
        </p:txBody>
      </p:sp>
      <p:sp>
        <p:nvSpPr>
          <p:cNvPr id="25603" name="Line 31"/>
          <p:cNvSpPr>
            <a:spLocks noChangeShapeType="1"/>
          </p:cNvSpPr>
          <p:nvPr/>
        </p:nvSpPr>
        <p:spPr bwMode="auto">
          <a:xfrm flipH="1">
            <a:off x="3880701" y="1762861"/>
            <a:ext cx="367831" cy="42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604" name="Text Box 32"/>
          <p:cNvSpPr txBox="1">
            <a:spLocks noChangeArrowheads="1"/>
          </p:cNvSpPr>
          <p:nvPr/>
        </p:nvSpPr>
        <p:spPr bwMode="auto">
          <a:xfrm>
            <a:off x="3935297" y="1532028"/>
            <a:ext cx="6399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Columns</a:t>
            </a:r>
          </a:p>
        </p:txBody>
      </p:sp>
      <p:sp>
        <p:nvSpPr>
          <p:cNvPr id="25605" name="Line 33"/>
          <p:cNvSpPr>
            <a:spLocks noChangeShapeType="1"/>
          </p:cNvSpPr>
          <p:nvPr/>
        </p:nvSpPr>
        <p:spPr bwMode="auto">
          <a:xfrm flipH="1">
            <a:off x="3200400" y="1762860"/>
            <a:ext cx="816138" cy="4278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25606" name="Picture 37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0"/>
          <a:stretch>
            <a:fillRect/>
          </a:stretch>
        </p:blipFill>
        <p:spPr bwMode="auto">
          <a:xfrm>
            <a:off x="304800" y="2190750"/>
            <a:ext cx="3943732" cy="26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38"/>
          <p:cNvSpPr txBox="1">
            <a:spLocks noChangeArrowheads="1"/>
          </p:cNvSpPr>
          <p:nvPr/>
        </p:nvSpPr>
        <p:spPr bwMode="auto">
          <a:xfrm>
            <a:off x="4569403" y="2390138"/>
            <a:ext cx="4732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Rows</a:t>
            </a:r>
          </a:p>
        </p:txBody>
      </p:sp>
      <p:sp>
        <p:nvSpPr>
          <p:cNvPr id="25608" name="Line 39"/>
          <p:cNvSpPr>
            <a:spLocks noChangeShapeType="1"/>
          </p:cNvSpPr>
          <p:nvPr/>
        </p:nvSpPr>
        <p:spPr bwMode="auto">
          <a:xfrm flipH="1">
            <a:off x="4275534" y="2521712"/>
            <a:ext cx="296466" cy="160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5609" name="Line 40"/>
          <p:cNvSpPr>
            <a:spLocks noChangeShapeType="1"/>
          </p:cNvSpPr>
          <p:nvPr/>
        </p:nvSpPr>
        <p:spPr bwMode="auto">
          <a:xfrm flipH="1">
            <a:off x="4243336" y="2587822"/>
            <a:ext cx="367832" cy="3033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2" descr="Edgar F. Cod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09" y="683886"/>
            <a:ext cx="678943" cy="6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2968" y="1440470"/>
            <a:ext cx="1040671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8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Ted Codd</a:t>
            </a:r>
            <a:br>
              <a:rPr kumimoji="0" lang="en-IN" sz="78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</a:br>
            <a:r>
              <a:rPr kumimoji="0" lang="en-IN" sz="78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Turing Award 1981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9FCB3E1-2F90-B548-A77E-72B1875BF2D4}"/>
              </a:ext>
            </a:extLst>
          </p:cNvPr>
          <p:cNvSpPr txBox="1">
            <a:spLocks/>
          </p:cNvSpPr>
          <p:nvPr/>
        </p:nvSpPr>
        <p:spPr bwMode="auto">
          <a:xfrm>
            <a:off x="5042608" y="1860983"/>
            <a:ext cx="3720391" cy="304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557213" indent="-214313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81438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85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071563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3287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1275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16716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0145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3574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700338" indent="-1714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The “relation” is the “table.”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In my big space of pieces of data.</a:t>
            </a:r>
            <a:b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</a:br>
            <a:r>
              <a:rPr kumimoji="1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ID, name, </a:t>
            </a:r>
            <a:r>
              <a:rPr kumimoji="1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1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, salary</a:t>
            </a: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 are</a:t>
            </a:r>
            <a:b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</a:b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somehow related.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This causes confusion, because the ER and other models use “relation” to mean something else.</a:t>
            </a:r>
          </a:p>
          <a:p>
            <a:pPr marL="257175" marR="0" lvl="0" indent="-257175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</a:rPr>
              <a:t>Core concepts: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Relation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Tuple (Row)</a:t>
            </a:r>
          </a:p>
          <a:p>
            <a:pPr marL="557213" marR="0" lvl="1" indent="-214313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MS PGothic" panose="020B0600070205080204" pitchFamily="34" charset="-128"/>
                <a:cs typeface="+mn-cs"/>
              </a:rPr>
              <a:t>Column (Attribute)</a:t>
            </a:r>
          </a:p>
        </p:txBody>
      </p:sp>
    </p:spTree>
    <p:extLst>
      <p:ext uri="{BB962C8B-B14F-4D97-AF65-F5344CB8AC3E}">
        <p14:creationId xmlns:p14="http://schemas.microsoft.com/office/powerpoint/2010/main" val="3278127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pic>
        <p:nvPicPr>
          <p:cNvPr id="5122" name="Picture 3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279" y="1445419"/>
            <a:ext cx="3968353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6395494" y="1000126"/>
            <a:ext cx="11464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attributes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columns)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3571876" y="1153716"/>
            <a:ext cx="2917031" cy="2833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4599385" y="1194197"/>
            <a:ext cx="1918097" cy="242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5507831" y="1173957"/>
            <a:ext cx="990600" cy="270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6357553" y="1891904"/>
            <a:ext cx="86754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tuples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(or rows)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6199585" y="1865710"/>
            <a:ext cx="277415" cy="165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6190060" y="2030016"/>
            <a:ext cx="277415" cy="83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6181725" y="2038350"/>
            <a:ext cx="294085" cy="2345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6190060" y="2045494"/>
            <a:ext cx="285750" cy="416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314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4400"/>
            <a:ext cx="5742419" cy="3172968"/>
          </a:xfrm>
        </p:spPr>
        <p:txBody>
          <a:bodyPr/>
          <a:lstStyle/>
          <a:p>
            <a:r>
              <a:rPr lang="en-US" altLang="en-US" dirty="0"/>
              <a:t>The set of allowed values for each attribute is called the </a:t>
            </a:r>
            <a:r>
              <a:rPr lang="en-US" altLang="en-US" b="1" dirty="0">
                <a:solidFill>
                  <a:srgbClr val="002060"/>
                </a:solidFill>
              </a:rPr>
              <a:t>domain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of the attribute</a:t>
            </a:r>
          </a:p>
          <a:p>
            <a:r>
              <a:rPr lang="en-US" altLang="en-US" dirty="0"/>
              <a:t>Attribute values are (normally) required to be </a:t>
            </a:r>
            <a:r>
              <a:rPr lang="en-US" altLang="en-US" b="1" dirty="0">
                <a:solidFill>
                  <a:srgbClr val="002060"/>
                </a:solidFill>
              </a:rPr>
              <a:t>atomic</a:t>
            </a:r>
            <a:r>
              <a:rPr lang="en-US" altLang="en-US" dirty="0"/>
              <a:t>; that is, indivisible</a:t>
            </a:r>
          </a:p>
          <a:p>
            <a:r>
              <a:rPr lang="en-US" altLang="en-US" dirty="0"/>
              <a:t>The special value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b="1" i="1" dirty="0">
                <a:solidFill>
                  <a:srgbClr val="000000"/>
                </a:solidFill>
              </a:rPr>
              <a:t>null</a:t>
            </a:r>
            <a:r>
              <a:rPr lang="en-US" altLang="en-US" dirty="0"/>
              <a:t>  is a member of every domain. Indicated that the value is “unknown”</a:t>
            </a:r>
          </a:p>
          <a:p>
            <a:r>
              <a:rPr lang="en-US" altLang="en-US" dirty="0"/>
              <a:t>The null value causes complications in the definition of many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8BEE0-7DE4-3944-9F5D-1BB266CA126B}"/>
              </a:ext>
            </a:extLst>
          </p:cNvPr>
          <p:cNvSpPr txBox="1"/>
          <p:nvPr/>
        </p:nvSpPr>
        <p:spPr>
          <a:xfrm>
            <a:off x="329666" y="3943350"/>
            <a:ext cx="7069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Atomic and use of Null is important?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will explain the importance of atomic attributes and null in examples.</a:t>
            </a:r>
          </a:p>
        </p:txBody>
      </p:sp>
    </p:spTree>
    <p:extLst>
      <p:ext uri="{BB962C8B-B14F-4D97-AF65-F5344CB8AC3E}">
        <p14:creationId xmlns:p14="http://schemas.microsoft.com/office/powerpoint/2010/main" val="742542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14400"/>
            <a:ext cx="5715785" cy="786384"/>
          </a:xfrm>
        </p:spPr>
        <p:txBody>
          <a:bodyPr/>
          <a:lstStyle/>
          <a:p>
            <a:r>
              <a:rPr lang="en-US" altLang="en-US" dirty="0"/>
              <a:t>Order of tuples is irrelevant (tuples may be stored in an arbitrary order)</a:t>
            </a:r>
          </a:p>
          <a:p>
            <a:r>
              <a:rPr lang="en-US" altLang="en-US" dirty="0"/>
              <a:t>Example: </a:t>
            </a:r>
            <a:r>
              <a:rPr lang="en-US" altLang="en-US" i="1" dirty="0"/>
              <a:t>instructor</a:t>
            </a:r>
            <a:r>
              <a:rPr lang="en-US" altLang="en-US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65" y="1804718"/>
            <a:ext cx="3342131" cy="252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891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6723"/>
            <a:ext cx="5695811" cy="1541573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schema:  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(</a:t>
            </a:r>
            <a:r>
              <a:rPr lang="en-US" altLang="en-US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96" y="2440830"/>
            <a:ext cx="2733721" cy="206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64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4149"/>
            <a:ext cx="5735760" cy="3672125"/>
          </a:xfrm>
        </p:spPr>
        <p:txBody>
          <a:bodyPr/>
          <a:lstStyle/>
          <a:p>
            <a:r>
              <a:rPr lang="en-US" altLang="en-US" dirty="0"/>
              <a:t>Let K </a:t>
            </a:r>
            <a:r>
              <a:rPr lang="en-US" altLang="en-US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K </a:t>
            </a:r>
            <a:r>
              <a:rPr lang="en-US" altLang="en-US" dirty="0">
                <a:sym typeface="Symbol" panose="05050102010706020507" pitchFamily="18" charset="2"/>
              </a:rPr>
              <a:t>is a </a:t>
            </a:r>
            <a:r>
              <a:rPr lang="en-US" altLang="en-US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of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values for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are sufficient to identify a unique tuple of each possible relation </a:t>
            </a:r>
            <a:r>
              <a:rPr lang="en-US" altLang="en-US" i="1" dirty="0">
                <a:sym typeface="Symbol" panose="05050102010706020507" pitchFamily="18" charset="2"/>
              </a:rPr>
              <a:t>r(R)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and {</a:t>
            </a:r>
            <a:r>
              <a:rPr lang="en-US" altLang="en-US" dirty="0" err="1">
                <a:sym typeface="Symbol" panose="05050102010706020507" pitchFamily="18" charset="2"/>
              </a:rPr>
              <a:t>ID,name</a:t>
            </a:r>
            <a:r>
              <a:rPr lang="en-US" altLang="en-US" dirty="0">
                <a:sym typeface="Symbol" panose="05050102010706020507" pitchFamily="18" charset="2"/>
              </a:rPr>
              <a:t>} are both </a:t>
            </a:r>
            <a:r>
              <a:rPr lang="en-US" altLang="en-US" dirty="0" err="1">
                <a:sym typeface="Symbol" panose="05050102010706020507" pitchFamily="18" charset="2"/>
              </a:rPr>
              <a:t>superkeys</a:t>
            </a:r>
            <a:r>
              <a:rPr lang="en-US" altLang="en-US" dirty="0">
                <a:sym typeface="Symbol" panose="05050102010706020507" pitchFamily="18" charset="2"/>
              </a:rPr>
              <a:t> of </a:t>
            </a:r>
            <a:r>
              <a:rPr lang="en-US" altLang="en-US" i="1" dirty="0">
                <a:sym typeface="Symbol" panose="05050102010706020507" pitchFamily="18" charset="2"/>
              </a:rPr>
              <a:t>instructor.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 err="1">
                <a:sym typeface="Symbol" panose="05050102010706020507" pitchFamily="18" charset="2"/>
              </a:rPr>
              <a:t>Superkey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a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dirty="0">
                <a:sym typeface="Symbol" panose="05050102010706020507" pitchFamily="18" charset="2"/>
              </a:rPr>
              <a:t> if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 is minimal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{</a:t>
            </a:r>
            <a:r>
              <a:rPr lang="en-US" altLang="en-US" i="1" dirty="0">
                <a:sym typeface="Symbol" panose="05050102010706020507" pitchFamily="18" charset="2"/>
              </a:rPr>
              <a:t>ID</a:t>
            </a:r>
            <a:r>
              <a:rPr lang="en-US" altLang="en-US" dirty="0">
                <a:sym typeface="Symbol" panose="05050102010706020507" pitchFamily="18" charset="2"/>
              </a:rPr>
              <a:t>} is a candidate key for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which one?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Foreign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constraint: Value in one relation must appear in another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Referencing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Referenced</a:t>
            </a:r>
            <a:r>
              <a:rPr lang="en-US" altLang="en-US" dirty="0"/>
              <a:t> relation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Example: </a:t>
            </a:r>
            <a:r>
              <a:rPr lang="en-US" altLang="en-US" i="1" dirty="0">
                <a:sym typeface="Symbol" panose="05050102010706020507" pitchFamily="18" charset="2"/>
              </a:rPr>
              <a:t>dept_name</a:t>
            </a:r>
            <a:r>
              <a:rPr lang="en-US" altLang="en-US" dirty="0">
                <a:sym typeface="Symbol" panose="05050102010706020507" pitchFamily="18" charset="2"/>
              </a:rPr>
              <a:t> in i</a:t>
            </a:r>
            <a:r>
              <a:rPr lang="en-US" altLang="en-US" i="1" dirty="0">
                <a:sym typeface="Symbol" panose="05050102010706020507" pitchFamily="18" charset="2"/>
              </a:rPr>
              <a:t>nstructor</a:t>
            </a:r>
            <a:r>
              <a:rPr lang="en-US" altLang="en-US" dirty="0">
                <a:sym typeface="Symbol" panose="05050102010706020507" pitchFamily="18" charset="2"/>
              </a:rPr>
              <a:t>  is a foreign key 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sym typeface="Symbol" panose="05050102010706020507" pitchFamily="18" charset="2"/>
              </a:rPr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4052527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CF27A7-1115-3547-878E-3FD09640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14350"/>
            <a:ext cx="8839200" cy="4114800"/>
          </a:xfrm>
        </p:spPr>
        <p:txBody>
          <a:bodyPr/>
          <a:lstStyle/>
          <a:p>
            <a:r>
              <a:rPr lang="en-US" dirty="0"/>
              <a:t>Keys:</a:t>
            </a:r>
          </a:p>
          <a:p>
            <a:pPr lvl="1"/>
            <a:r>
              <a:rPr lang="en-US" dirty="0"/>
              <a:t>Will be baffling. It takes time and experience to understand/appreciate.</a:t>
            </a:r>
          </a:p>
          <a:p>
            <a:pPr lvl="1"/>
            <a:r>
              <a:rPr lang="en-US" dirty="0"/>
              <a:t>There are many, many types of keys with formal definitions.</a:t>
            </a:r>
          </a:p>
          <a:p>
            <a:pPr lvl="1"/>
            <a:r>
              <a:rPr lang="en-US" dirty="0"/>
              <a:t>I explain the formality but focus on the concepts and applications.</a:t>
            </a:r>
          </a:p>
          <a:p>
            <a:pPr lvl="1"/>
            <a:endParaRPr lang="en-US" dirty="0"/>
          </a:p>
          <a:p>
            <a:r>
              <a:rPr lang="en-US" dirty="0"/>
              <a:t>No one uses the formal, relational model. So, why do we study it?</a:t>
            </a:r>
          </a:p>
          <a:p>
            <a:pPr lvl="1"/>
            <a:r>
              <a:rPr lang="en-US" dirty="0"/>
              <a:t>Is very helpful when understanding concepts that we cover later in the course,</a:t>
            </a:r>
            <a:br>
              <a:rPr lang="en-US" dirty="0"/>
            </a:br>
            <a:r>
              <a:rPr lang="en-US" dirty="0"/>
              <a:t>especially query optimization and processing.</a:t>
            </a:r>
          </a:p>
          <a:p>
            <a:pPr lvl="1"/>
            <a:r>
              <a:rPr lang="en-US" dirty="0"/>
              <a:t>There are many realizations of the model and algebra, and understanding the foundation helps with understanding language/engine capabilities.</a:t>
            </a:r>
          </a:p>
          <a:p>
            <a:pPr lvl="1"/>
            <a:r>
              <a:rPr lang="en-US" dirty="0"/>
              <a:t>The model has helped with innovating new approaches, and you may</a:t>
            </a:r>
            <a:br>
              <a:rPr lang="en-US" dirty="0"/>
            </a:br>
            <a:r>
              <a:rPr lang="en-US" dirty="0"/>
              <a:t>innovate in data and query models in your future.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5797D0-FA78-6F4D-9AE1-283A142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84234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Relational Algebra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38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69052" cy="2666285"/>
          </a:xfrm>
        </p:spPr>
        <p:txBody>
          <a:bodyPr/>
          <a:lstStyle/>
          <a:p>
            <a:r>
              <a:rPr lang="en-US" altLang="en-US" dirty="0"/>
              <a:t>Procedural versus non-procedural, or declarative</a:t>
            </a:r>
          </a:p>
          <a:p>
            <a:r>
              <a:rPr lang="en-US" altLang="en-US" dirty="0"/>
              <a:t>“Pure” languages:</a:t>
            </a:r>
          </a:p>
          <a:p>
            <a:pPr lvl="1"/>
            <a:r>
              <a:rPr lang="en-US" altLang="en-US" dirty="0"/>
              <a:t>Relational algebra</a:t>
            </a:r>
          </a:p>
          <a:p>
            <a:pPr lvl="1"/>
            <a:r>
              <a:rPr lang="en-US" altLang="en-US" dirty="0"/>
              <a:t>Tuple relational calculus</a:t>
            </a:r>
          </a:p>
          <a:p>
            <a:pPr lvl="1"/>
            <a:r>
              <a:rPr lang="en-US" altLang="en-US" dirty="0"/>
              <a:t>Domain relational calculus</a:t>
            </a:r>
          </a:p>
          <a:p>
            <a:r>
              <a:rPr lang="en-US" altLang="en-US" dirty="0"/>
              <a:t>The above 3 pure languages are equivalent in computing power</a:t>
            </a:r>
          </a:p>
          <a:p>
            <a:r>
              <a:rPr lang="en-US" altLang="en-US" dirty="0"/>
              <a:t>We will concentrate in this chapter on relational algebra</a:t>
            </a:r>
          </a:p>
          <a:p>
            <a:pPr lvl="1"/>
            <a:r>
              <a:rPr lang="en-US" altLang="en-US" dirty="0"/>
              <a:t>Not turning-machine equivalent</a:t>
            </a:r>
          </a:p>
          <a:p>
            <a:pPr lvl="1"/>
            <a:r>
              <a:rPr lang="en-US" altLang="en-US" dirty="0"/>
              <a:t>Consists of 6 basic operations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CDB52-3317-1B4A-9F10-0D3F41B24069}"/>
              </a:ext>
            </a:extLst>
          </p:cNvPr>
          <p:cNvSpPr txBox="1"/>
          <p:nvPr/>
        </p:nvSpPr>
        <p:spPr>
          <a:xfrm>
            <a:off x="457200" y="3562350"/>
            <a:ext cx="848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will sometimes see other operator, e.g.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 Assignment.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Relational algebra focuses on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retrieve.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 You can sort of do Create, Update, Delete.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sym typeface="Wingdings" pitchFamily="2" charset="2"/>
              </a:rPr>
              <a:t>The SQL Language, which we will see, extends relational algebra.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4136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dirty="0"/>
              <a:t>Six basic operators</a:t>
            </a:r>
          </a:p>
          <a:p>
            <a:pPr lvl="1"/>
            <a:r>
              <a:rPr lang="en-US" altLang="en-US" dirty="0"/>
              <a:t>select: </a:t>
            </a:r>
            <a:r>
              <a:rPr kumimoji="0" lang="en-US" altLang="en-US" dirty="0">
                <a:sym typeface="Symbol" panose="05050102010706020507" pitchFamily="18" charset="2"/>
              </a:rPr>
              <a:t></a:t>
            </a:r>
            <a:endParaRPr lang="en-US" altLang="en-US" dirty="0"/>
          </a:p>
          <a:p>
            <a:pPr lvl="1"/>
            <a:r>
              <a:rPr lang="en-US" altLang="en-US" dirty="0"/>
              <a:t>project: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endParaRPr lang="en-US" altLang="en-US" dirty="0"/>
          </a:p>
          <a:p>
            <a:pPr lvl="1"/>
            <a:r>
              <a:rPr lang="en-US" altLang="en-US" dirty="0"/>
              <a:t>union: </a:t>
            </a:r>
            <a:r>
              <a:rPr lang="en-US" altLang="en-US" dirty="0">
                <a:sym typeface="Symbol" panose="05050102010706020507" pitchFamily="18" charset="2"/>
              </a:rPr>
              <a:t></a:t>
            </a:r>
            <a:endParaRPr lang="en-US" altLang="en-US" dirty="0"/>
          </a:p>
          <a:p>
            <a:pPr lvl="1"/>
            <a:r>
              <a:rPr lang="en-US" altLang="en-US" dirty="0"/>
              <a:t>set difference: </a:t>
            </a:r>
            <a:r>
              <a:rPr lang="en-US" altLang="en-US" i="1" dirty="0"/>
              <a:t>–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Cartesian product: x</a:t>
            </a:r>
          </a:p>
          <a:p>
            <a:pPr lvl="1"/>
            <a:r>
              <a:rPr lang="en-US" altLang="en-US" dirty="0"/>
              <a:t>rename: </a:t>
            </a:r>
            <a:r>
              <a:rPr lang="en-US" altLang="en-US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15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63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7436" y="645065"/>
            <a:ext cx="5709128" cy="2512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Notation: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those tuples of the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Query</a:t>
            </a:r>
          </a:p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	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Result</a:t>
            </a:r>
          </a:p>
        </p:txBody>
      </p:sp>
      <p:pic>
        <p:nvPicPr>
          <p:cNvPr id="31746" name="Picture 2" descr="C:\Users\as668\Desktop\2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486150"/>
            <a:ext cx="3175691" cy="662320"/>
          </a:xfrm>
          <a:prstGeom prst="rect">
            <a:avLst/>
          </a:prstGeom>
          <a:noFill/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6A9BDB24-939B-F240-AF1E-EE82805D34B2}"/>
              </a:ext>
            </a:extLst>
          </p:cNvPr>
          <p:cNvSpPr/>
          <p:nvPr/>
        </p:nvSpPr>
        <p:spPr bwMode="auto">
          <a:xfrm>
            <a:off x="2828024" y="3486150"/>
            <a:ext cx="2810776" cy="609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E90EE5-3CFF-3446-8D50-EC6A7C7139B9}"/>
              </a:ext>
            </a:extLst>
          </p:cNvPr>
          <p:cNvSpPr/>
          <p:nvPr/>
        </p:nvSpPr>
        <p:spPr>
          <a:xfrm>
            <a:off x="2667000" y="3175034"/>
            <a:ext cx="28391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1425" i="1" baseline="-2500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</p:txBody>
      </p:sp>
      <p:pic>
        <p:nvPicPr>
          <p:cNvPr id="8" name="Picture 4" descr="2">
            <a:extLst>
              <a:ext uri="{FF2B5EF4-FFF2-40B4-BE49-F238E27FC236}">
                <a16:creationId xmlns:a16="http://schemas.microsoft.com/office/drawing/2014/main" id="{1193407C-9C64-AE47-8075-FC6B757F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7" y="2800350"/>
            <a:ext cx="2122995" cy="160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373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4155"/>
            <a:ext cx="5742419" cy="360811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en-US" dirty="0">
                <a:sym typeface="Symbol" panose="05050102010706020507" pitchFamily="18" charset="2"/>
              </a:rPr>
              <a:t></a:t>
            </a:r>
            <a:r>
              <a:rPr lang="ja-JP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salary </a:t>
            </a:r>
            <a:r>
              <a:rPr lang="en-US" altLang="ja-JP" i="1" dirty="0">
                <a:sym typeface="Symbol" panose="05050102010706020507" pitchFamily="18" charset="2"/>
              </a:rPr>
              <a:t>&gt; 90,000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marL="0" indent="0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ja-JP" sz="6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Then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lvl="1"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1425" i="1" dirty="0">
                <a:sym typeface="Symbol" panose="05050102010706020507" pitchFamily="18" charset="2"/>
              </a:rPr>
              <a:t> 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department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2488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62394" cy="3657600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2443163" algn="ctr"/>
              </a:tabLst>
            </a:pPr>
            <a:r>
              <a:rPr lang="en-US" altLang="en-US" dirty="0"/>
              <a:t>A unary operation that returns its argument relation, with certain attributes left out.  </a:t>
            </a:r>
          </a:p>
          <a:p>
            <a:pPr>
              <a:lnSpc>
                <a:spcPct val="120000"/>
              </a:lnSpc>
              <a:tabLst>
                <a:tab pos="2443163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2443163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 </a:t>
            </a:r>
            <a:r>
              <a:rPr lang="en-US" altLang="en-US" i="1" baseline="-25000" dirty="0">
                <a:sym typeface="Symbol" panose="05050102010706020507" pitchFamily="18" charset="2"/>
              </a:rPr>
              <a:t>A</a:t>
            </a:r>
            <a:r>
              <a:rPr lang="en-US" altLang="en-US" i="1" baseline="-50000" dirty="0">
                <a:sym typeface="Symbol" panose="05050102010706020507" pitchFamily="18" charset="2"/>
              </a:rPr>
              <a:t>1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2</a:t>
            </a:r>
            <a:r>
              <a:rPr lang="en-US" altLang="en-US" i="1" baseline="-25000" dirty="0">
                <a:sym typeface="Symbol" panose="05050102010706020507" pitchFamily="18" charset="2"/>
              </a:rPr>
              <a:t>,A</a:t>
            </a:r>
            <a:r>
              <a:rPr lang="en-US" altLang="en-US" i="1" baseline="-50000" dirty="0">
                <a:sym typeface="Symbol" panose="05050102010706020507" pitchFamily="18" charset="2"/>
              </a:rPr>
              <a:t>3</a:t>
            </a:r>
            <a:r>
              <a:rPr lang="en-US" altLang="en-US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 </a:t>
            </a:r>
            <a:r>
              <a:rPr lang="en-US" altLang="en-US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None/>
              <a:tabLst>
                <a:tab pos="2443163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Duplicate rows removed from result, since relations are sets</a:t>
            </a:r>
          </a:p>
        </p:txBody>
      </p:sp>
    </p:spTree>
    <p:extLst>
      <p:ext uri="{BB962C8B-B14F-4D97-AF65-F5344CB8AC3E}">
        <p14:creationId xmlns:p14="http://schemas.microsoft.com/office/powerpoint/2010/main" val="36672869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Operation (Cont.)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925122" cy="1258109"/>
          </a:xfrm>
        </p:spPr>
        <p:txBody>
          <a:bodyPr/>
          <a:lstStyle/>
          <a:p>
            <a:pPr>
              <a:tabLst>
                <a:tab pos="2443163" algn="ctr"/>
              </a:tabLst>
            </a:pPr>
            <a:r>
              <a:rPr lang="en-US" altLang="en-US" dirty="0"/>
              <a:t>Example: eliminate the </a:t>
            </a:r>
            <a:r>
              <a:rPr lang="en-US" altLang="en-US" i="1" dirty="0"/>
              <a:t>dept_name</a:t>
            </a:r>
            <a:r>
              <a:rPr lang="en-US" altLang="en-US" dirty="0"/>
              <a:t> attribute of </a:t>
            </a:r>
            <a:r>
              <a:rPr lang="en-US" altLang="en-US" i="1" dirty="0"/>
              <a:t>instructor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Query</a:t>
            </a:r>
            <a:r>
              <a:rPr lang="en-US" altLang="en-US" i="1" dirty="0"/>
              <a:t>:</a:t>
            </a:r>
            <a:br>
              <a:rPr lang="en-US" altLang="en-US" dirty="0"/>
            </a:b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  	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  <a:p>
            <a:pPr>
              <a:tabLst>
                <a:tab pos="2443163" algn="ctr"/>
              </a:tabLst>
            </a:pPr>
            <a:r>
              <a:rPr lang="en-US" altLang="en-US" dirty="0"/>
              <a:t>Result: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5843" name="Picture 3" descr="C:\Users\as668\Desktop\Figures-for-slides\2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190750"/>
            <a:ext cx="1957102" cy="2422356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483A1D-577A-D146-9BB7-7A5FEFE73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147786"/>
            <a:ext cx="3080385" cy="2489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93C7A24-EB54-9E47-A07E-88657F75F8D1}"/>
              </a:ext>
            </a:extLst>
          </p:cNvPr>
          <p:cNvSpPr/>
          <p:nvPr/>
        </p:nvSpPr>
        <p:spPr bwMode="auto">
          <a:xfrm>
            <a:off x="3429000" y="3076957"/>
            <a:ext cx="2810776" cy="609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979034-D2F2-564F-ABA1-F2D6037D34C5}"/>
              </a:ext>
            </a:extLst>
          </p:cNvPr>
          <p:cNvSpPr/>
          <p:nvPr/>
        </p:nvSpPr>
        <p:spPr>
          <a:xfrm>
            <a:off x="3544264" y="2589121"/>
            <a:ext cx="252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443163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/>
              <a:t>ID, name, salary</a:t>
            </a:r>
            <a:r>
              <a:rPr lang="en-US" altLang="en-US" dirty="0"/>
              <a:t> (</a:t>
            </a:r>
            <a:r>
              <a:rPr lang="en-US" altLang="en-US" i="1" dirty="0"/>
              <a:t>instructor</a:t>
            </a:r>
            <a:r>
              <a:rPr lang="en-US" alt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80704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5694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B089A8-E69E-E748-82A1-2AFFA78F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online tool that you will use.</a:t>
            </a:r>
          </a:p>
          <a:p>
            <a:r>
              <a:rPr lang="en-US" dirty="0" err="1"/>
              <a:t>RelaX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https://dbis-uibk.github.io/relax/calc/local/uibk/local/0</a:t>
            </a:r>
            <a:r>
              <a:rPr lang="en-US" dirty="0"/>
              <a:t>)</a:t>
            </a:r>
          </a:p>
          <a:p>
            <a:r>
              <a:rPr lang="en-US" dirty="0"/>
              <a:t>The calculator:</a:t>
            </a:r>
          </a:p>
          <a:p>
            <a:pPr lvl="1"/>
            <a:r>
              <a:rPr lang="en-US" dirty="0"/>
              <a:t>Does have the sample data from the textbook.</a:t>
            </a:r>
          </a:p>
          <a:p>
            <a:pPr lvl="1"/>
            <a:r>
              <a:rPr lang="en-US" dirty="0"/>
              <a:t>You can also upload new data. (Show how and example)</a:t>
            </a:r>
          </a:p>
          <a:p>
            <a:r>
              <a:rPr lang="en-US" dirty="0"/>
              <a:t>Some queries:</a:t>
            </a:r>
          </a:p>
          <a:p>
            <a:pPr lvl="1"/>
            <a:r>
              <a:rPr lang="el-GR" dirty="0"/>
              <a:t>σ </a:t>
            </a:r>
            <a:r>
              <a:rPr lang="en-US" dirty="0"/>
              <a:t>title='Computer Science Department' ∨ title='Accounting Division' (departments)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last_name</a:t>
            </a:r>
            <a:r>
              <a:rPr lang="en-US" dirty="0"/>
              <a:t>, email (faculty)</a:t>
            </a:r>
          </a:p>
          <a:p>
            <a:pPr lvl="1"/>
            <a:r>
              <a:rPr lang="el-GR" dirty="0"/>
              <a:t>π </a:t>
            </a:r>
            <a:r>
              <a:rPr lang="en-US" dirty="0" err="1"/>
              <a:t>last_name</a:t>
            </a:r>
            <a:r>
              <a:rPr lang="en-US" dirty="0"/>
              <a:t>, email (</a:t>
            </a:r>
            <a:br>
              <a:rPr lang="en-US" dirty="0"/>
            </a:br>
            <a:r>
              <a:rPr lang="en-US" dirty="0"/>
              <a:t>		</a:t>
            </a:r>
            <a:r>
              <a:rPr lang="el-GR" dirty="0"/>
              <a:t>σ </a:t>
            </a:r>
            <a:r>
              <a:rPr lang="en-US" dirty="0" err="1"/>
              <a:t>department_id</a:t>
            </a:r>
            <a:r>
              <a:rPr lang="en-US" dirty="0"/>
              <a:t>=165 ∨ </a:t>
            </a:r>
            <a:r>
              <a:rPr lang="en-US" dirty="0" err="1"/>
              <a:t>department_id</a:t>
            </a:r>
            <a:r>
              <a:rPr lang="en-US" dirty="0"/>
              <a:t>=1010 (faculty)</a:t>
            </a:r>
            <a:br>
              <a:rPr lang="en-US" dirty="0"/>
            </a:br>
            <a:r>
              <a:rPr lang="en-US" dirty="0"/>
              <a:t>	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04302-0AD5-884A-AF98-2B392F9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 Calculator</a:t>
            </a:r>
          </a:p>
        </p:txBody>
      </p:sp>
    </p:spTree>
    <p:extLst>
      <p:ext uri="{BB962C8B-B14F-4D97-AF65-F5344CB8AC3E}">
        <p14:creationId xmlns:p14="http://schemas.microsoft.com/office/powerpoint/2010/main" val="3137437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49621</TotalTime>
  <Words>8582</Words>
  <Application>Microsoft Macintosh PowerPoint</Application>
  <PresentationFormat>On-screen Show (16:9)</PresentationFormat>
  <Paragraphs>941</Paragraphs>
  <Slides>111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111</vt:i4>
      </vt:variant>
    </vt:vector>
  </HeadingPairs>
  <TitlesOfParts>
    <vt:vector size="127" baseType="lpstr">
      <vt:lpstr>Arial</vt:lpstr>
      <vt:lpstr>Calibri</vt:lpstr>
      <vt:lpstr>Century Gothic</vt:lpstr>
      <vt:lpstr>Helvetica</vt:lpstr>
      <vt:lpstr>Monotype Sorts</vt:lpstr>
      <vt:lpstr>Museo For Dell</vt:lpstr>
      <vt:lpstr>Symbol</vt:lpstr>
      <vt:lpstr>Times New Roman</vt:lpstr>
      <vt:lpstr>Webdings</vt:lpstr>
      <vt:lpstr>Wingdings</vt:lpstr>
      <vt:lpstr>Office Theme</vt:lpstr>
      <vt:lpstr>3_db-5-grey</vt:lpstr>
      <vt:lpstr>4_db-5-grey</vt:lpstr>
      <vt:lpstr>2_db-5-grey</vt:lpstr>
      <vt:lpstr>5_db-5-grey</vt:lpstr>
      <vt:lpstr>1_Office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TBD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</vt:lpstr>
      <vt:lpstr>Some Interesting Queries</vt:lpstr>
      <vt:lpstr>PowerPoint Presentation</vt:lpstr>
      <vt:lpstr>PowerPoint Presentation</vt:lpstr>
      <vt:lpstr>Notation</vt:lpstr>
      <vt:lpstr>PowerPoint Presentation</vt:lpstr>
      <vt:lpstr>PowerPoint Presentation</vt:lpstr>
      <vt:lpstr>So, You Want to be a Data Scientist?</vt:lpstr>
      <vt:lpstr>PowerPoint Presentation</vt:lpstr>
      <vt:lpstr>Harry Potter Character Information Application</vt:lpstr>
      <vt:lpstr>The Data – Characters.csv</vt:lpstr>
      <vt:lpstr>But First, Let’s Look at the Data</vt:lpstr>
      <vt:lpstr>Analysis (I)</vt:lpstr>
      <vt:lpstr>Character Encodings/Character Sets</vt:lpstr>
      <vt:lpstr>Character Set Usage over Time</vt:lpstr>
      <vt:lpstr>But, ... ...</vt:lpstr>
      <vt:lpstr>The Cleanup is Rule-Based</vt:lpstr>
      <vt:lpstr>Multivalued Attributes</vt:lpstr>
      <vt:lpstr>Data Cleansing</vt:lpstr>
      <vt:lpstr>Data Cleansing</vt:lpstr>
      <vt:lpstr>Next Steps in the Plan</vt:lpstr>
      <vt:lpstr>But, Before We Leave ... ...</vt:lpstr>
      <vt:lpstr>PowerPoint Presentation</vt:lpstr>
      <vt:lpstr>PowerPoint Presentation</vt:lpstr>
      <vt:lpstr>Relational Model</vt:lpstr>
      <vt:lpstr>Example of a Instructor  Relation</vt:lpstr>
      <vt:lpstr>Attribute</vt:lpstr>
      <vt:lpstr>Relations are Unordered</vt:lpstr>
      <vt:lpstr>Database Schema</vt:lpstr>
      <vt:lpstr>Keys</vt:lpstr>
      <vt:lpstr>Observations</vt:lpstr>
      <vt:lpstr>PowerPoint Presentation</vt:lpstr>
      <vt:lpstr>Relational Query Languages</vt:lpstr>
      <vt:lpstr>Relational Algebra</vt:lpstr>
      <vt:lpstr>Select Operation</vt:lpstr>
      <vt:lpstr>Select Operation (Cont.)</vt:lpstr>
      <vt:lpstr>Project Operation</vt:lpstr>
      <vt:lpstr>Project Operation (Cont.)</vt:lpstr>
      <vt:lpstr>Composition of Relational Operations</vt:lpstr>
      <vt:lpstr>Relax Calculator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Case Statement for Conditional Updates</vt:lpstr>
      <vt:lpstr>Updates with Scalar Subqueries</vt:lpstr>
      <vt:lpstr>PowerPoint Presentation</vt:lpstr>
      <vt:lpstr>Harry Potter Character Information Application (Reminder)</vt:lpstr>
      <vt:lpstr>Next Steps in the Plan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574</cp:revision>
  <cp:lastPrinted>2018-11-15T21:01:50Z</cp:lastPrinted>
  <dcterms:created xsi:type="dcterms:W3CDTF">2010-04-12T23:12:02Z</dcterms:created>
  <dcterms:modified xsi:type="dcterms:W3CDTF">2021-09-13T12:20:00Z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